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11" r:id="rId2"/>
    <p:sldId id="299" r:id="rId3"/>
    <p:sldId id="315" r:id="rId4"/>
    <p:sldId id="308" r:id="rId5"/>
    <p:sldId id="313" r:id="rId6"/>
    <p:sldId id="314" r:id="rId7"/>
    <p:sldId id="31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1B1C-FB33-41AA-A052-39DCCBD72662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8B7E-D866-44F5-8747-6E6D56E67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BE56F-A02D-4CE9-B689-9BF4A4EEF218}" type="slidenum">
              <a:rPr lang="en-ZA" sz="1200" smtClean="0">
                <a:solidFill>
                  <a:srgbClr val="000000"/>
                </a:solidFill>
              </a:rPr>
              <a:pPr/>
              <a:t>1</a:t>
            </a:fld>
            <a:endParaRPr lang="en-ZA" sz="1200" smtClean="0">
              <a:solidFill>
                <a:srgbClr val="000000"/>
              </a:solidFill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40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6F55-39C5-4F06-AF4F-C6382F95AE1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DD37-D143-4A26-B664-587C2E7C05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B756-2806-4E4E-9793-7A66FCA13A2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24B1-A6FE-43DC-8AE9-B455971C6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3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2293-6E34-4E15-BE1B-19CDC9C98BB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2F9B-D318-4C2E-A633-B36A1FC1EC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7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B1B-B8B5-4C2D-937B-E61021A9EAE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5439-8E24-447A-9919-F5E152761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1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4C0D-17CB-4AD4-BE0E-EBF7DDE0358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755D-AFB1-46E4-BFED-5DD1DE4BDC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3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AF05-2469-4438-948F-30B35332BE6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21B0-CC5F-4CF1-81F1-2A4E578DA6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9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8A4C3-859F-4133-B107-D898D95A826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DA9D-EB2C-41C5-BD1D-F19924999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3886-B5CA-4BE1-B44A-1E736979440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3150-06E0-4960-A8D3-E3810B8C6D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A336-B56C-49E2-BFF1-59B3257EE0E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33A3-8B7A-4351-BFEE-A99ECD4E16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1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C380-E5FF-44E6-803C-2872A28403BD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D8B8-7330-440F-BA21-216C0F3C7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2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A2214-8BE1-43B9-B348-D362C436FFF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BA49-37F5-4B88-977E-540760EE37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8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64EA-7183-4A96-97D6-B7281E88E058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384B-B512-4F7E-B374-9909BAA3DD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07273-8383-48B2-A7E3-E0B041FE975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82AE-0B2E-4F40-8347-6135EF1465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929B-2033-4E9C-A80F-A120A942FBBE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8A5C-DF17-4DB4-808E-787619098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5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4D977A-102E-4CA6-BF5F-775AF58C3F5A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11/14/2018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718A46-5651-4695-8472-3EF2433C0C2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9638"/>
            <a:ext cx="915828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0988" y="549275"/>
            <a:ext cx="8858250" cy="26939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Expanded Public Works Programme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2018 Summit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Commission 4: Compliance, Monitoring and Reporting Feedback</a:t>
            </a: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323850" y="3500438"/>
            <a:ext cx="8439150" cy="47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8132" name="Picture 6" descr="EPWP letterhead temp-1_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3756025"/>
            <a:ext cx="67691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13" descr="63-IMG_62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013325"/>
            <a:ext cx="3527425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4" descr="14-EPWP-00825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916238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5" descr="30 EPWP-ECD- CRECH-009818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5013325"/>
            <a:ext cx="2954337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AEBF-0B26-4A34-91C6-267031CCBF5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239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Compliance, Monitoring and 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2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74395"/>
              </p:ext>
            </p:extLst>
          </p:nvPr>
        </p:nvGraphicFramePr>
        <p:xfrm>
          <a:off x="-2" y="867093"/>
          <a:ext cx="9144004" cy="49856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1"/>
                <a:gridCol w="3429001"/>
                <a:gridCol w="2057400"/>
                <a:gridCol w="1371602"/>
              </a:tblGrid>
              <a:tr h="748897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47271">
                <a:tc>
                  <a:txBody>
                    <a:bodyPr/>
                    <a:lstStyle/>
                    <a:p>
                      <a:pPr marL="177800" indent="-177800"/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1.</a:t>
                      </a:r>
                      <a:r>
                        <a:rPr lang="en-ZA" sz="1600" b="1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Recruitment of EPWP Participants: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How do we enforce compliance to the recruitment guidelines in ensuring fairness in the recruitment process?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Workshop Councillors on the Recruitment Guidelines – Consider having a policy on the EPWP instead of Guidelines.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Establish project steering committees for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all EPWP projects</a:t>
                      </a: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 to enhance the transparency of recruitment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processes.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Upon registration of a project into the EPWP-RS, upload a copy to confirm recruitment was undertaken following the EPWP Recruitment Guidelines.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Social Facilitators should be enhanced to assist with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recruitment processes in EPWP </a:t>
                      </a: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projects.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smtClean="0">
                          <a:latin typeface="Arial Narrow" panose="020B0606020202030204" pitchFamily="34" charset="0"/>
                        </a:rPr>
                        <a:t>Public</a:t>
                      </a:r>
                      <a:r>
                        <a:rPr lang="en-ZA" sz="1600" baseline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Bodies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Public Bodies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Public Bodies</a:t>
                      </a:r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Ongoing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75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Compliance, Monitoring and 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04956"/>
              </p:ext>
            </p:extLst>
          </p:nvPr>
        </p:nvGraphicFramePr>
        <p:xfrm>
          <a:off x="-2" y="867093"/>
          <a:ext cx="9144004" cy="37664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1"/>
                <a:gridCol w="3429001"/>
                <a:gridCol w="2057400"/>
                <a:gridCol w="1371602"/>
              </a:tblGrid>
              <a:tr h="748897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47271">
                <a:tc>
                  <a:txBody>
                    <a:bodyPr/>
                    <a:lstStyle/>
                    <a:p>
                      <a:pPr marL="177800" indent="-177800"/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1.</a:t>
                      </a:r>
                      <a:r>
                        <a:rPr lang="en-ZA" sz="1600" b="1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Recruitment of EPWP Participants: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How do we enforce compliance to the recruitment guidelines in ensuring fairness in the recruitment process?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To avoid recycling of participants into the programme, </a:t>
                      </a: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collect data on the employment history of participants for monitoring purposes.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In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addition to the EPWP Recruitment Guidelines, develop Standard Operating Procedures (SOPs) on the recruitment processes to be followed in the EPWP.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Public bodies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EPWP Phase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4</a:t>
                      </a:r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4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Compliance, Monitoring and 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144937"/>
              </p:ext>
            </p:extLst>
          </p:nvPr>
        </p:nvGraphicFramePr>
        <p:xfrm>
          <a:off x="-2" y="867094"/>
          <a:ext cx="9144004" cy="5364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1"/>
                <a:gridCol w="3429001"/>
                <a:gridCol w="2057400"/>
                <a:gridCol w="1371602"/>
              </a:tblGrid>
              <a:tr h="621365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331634">
                <a:tc>
                  <a:txBody>
                    <a:bodyPr/>
                    <a:lstStyle/>
                    <a:p>
                      <a:pPr marL="177800" indent="-177800"/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2. Compliance to audit requirements: </a:t>
                      </a:r>
                    </a:p>
                    <a:p>
                      <a:pPr marL="177800" indent="-177800"/>
                      <a:endParaRPr lang="en-ZA" sz="1600" b="1" dirty="0" smtClean="0">
                        <a:latin typeface="Arial Narrow" panose="020B0606020202030204" pitchFamily="34" charset="0"/>
                      </a:endParaRP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How to improve compliance to the Auditor General’s requirements on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EPWP Projects? 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Conduct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physical verification of projects and validations of documents.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Internal audit units of public bodies must conduct quarterly audits to prepare public bodies for audits.</a:t>
                      </a:r>
                      <a:endParaRPr lang="en-ZA" sz="16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Develop a framework on EPWP implementation of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the programme and processes to be followed.</a:t>
                      </a:r>
                      <a:endParaRPr lang="en-ZA" sz="16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Ensure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EPWP specifications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and required documentation are specified </a:t>
                      </a: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 the tender document and contracts – no payment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to be processed without the POEs.</a:t>
                      </a:r>
                      <a:endParaRPr lang="en-ZA" sz="16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Create/utilise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information management units to assist with verification of documents for projects implemented.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Ensure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that all public bodies APPs include EPWP targets.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&amp; Provincial Coordinating Departments</a:t>
                      </a: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All Public Bodies, Coordinating Departments &amp; DPW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All public bodies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NDPW supported by public bodies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March 2019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Quarterly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– Starting from November 2018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86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Compliance, Monitoring and 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263760"/>
              </p:ext>
            </p:extLst>
          </p:nvPr>
        </p:nvGraphicFramePr>
        <p:xfrm>
          <a:off x="-2" y="867093"/>
          <a:ext cx="9144004" cy="51527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1"/>
                <a:gridCol w="3429001"/>
                <a:gridCol w="2057400"/>
                <a:gridCol w="1371602"/>
              </a:tblGrid>
              <a:tr h="786185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43175">
                <a:tc>
                  <a:txBody>
                    <a:bodyPr/>
                    <a:lstStyle/>
                    <a:p>
                      <a:pPr marL="177800" indent="-177800"/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2. Compliance to audit and safety requirements: 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How to improve compliance to the Auditor General’s requirements on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EPWP Projects? 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Revise the IG Framework to include the withdrawal of the grant if public body is non-compliant on IG funded project.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Provision of technical support to public bodies on records management to be continued.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EPWP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Auditing and Public Body performance audit to be conducted simultaneously.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Develop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 Knowledge Management system to allow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public bodies to upload source documents required for audits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 &amp; AGSA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EPWP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Phase 4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Ongoing</a:t>
                      </a: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EPWP Phase 4</a:t>
                      </a:r>
                    </a:p>
                  </a:txBody>
                  <a:tcPr/>
                </a:tc>
              </a:tr>
              <a:tr h="1023347">
                <a:tc>
                  <a:txBody>
                    <a:bodyPr/>
                    <a:lstStyle/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Engage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Treasury and Auditor General to develop an EPWP Accounting Framework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AGSA, Treasury and DPW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EPWP Phase 4</a:t>
                      </a:r>
                      <a:endParaRPr lang="en-ZA" sz="1600" baseline="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2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Compliance, Monitoring and 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599383"/>
              </p:ext>
            </p:extLst>
          </p:nvPr>
        </p:nvGraphicFramePr>
        <p:xfrm>
          <a:off x="-2" y="867093"/>
          <a:ext cx="9144004" cy="279105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1"/>
                <a:gridCol w="3429001"/>
                <a:gridCol w="2057400"/>
                <a:gridCol w="1371602"/>
              </a:tblGrid>
              <a:tr h="748897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52357">
                <a:tc>
                  <a:txBody>
                    <a:bodyPr/>
                    <a:lstStyle/>
                    <a:p>
                      <a:pPr marL="177800" indent="-177800"/>
                      <a:r>
                        <a:rPr lang="en-ZA" sz="1600" b="1" dirty="0" smtClean="0">
                          <a:latin typeface="Arial Narrow" panose="020B0606020202030204" pitchFamily="34" charset="0"/>
                        </a:rPr>
                        <a:t>3. Improved Reporting: 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How to simplify reporting system and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requirement</a:t>
                      </a:r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? 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Tx/>
                        <a:buChar char="-"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Develop</a:t>
                      </a:r>
                      <a:r>
                        <a:rPr lang="en-ZA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lear templates for reporting of outputs in the EPWP.</a:t>
                      </a:r>
                    </a:p>
                    <a:p>
                      <a:pPr marL="0" lvl="0" indent="0">
                        <a:buFontTx/>
                        <a:buNone/>
                      </a:pPr>
                      <a:endParaRPr lang="en-ZA" sz="16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ZA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Include EPWP in the performance agreements of senior management of public bodies.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ZA" sz="16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NDPW</a:t>
                      </a: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Public</a:t>
                      </a:r>
                      <a:r>
                        <a:rPr lang="en-ZA" sz="1600" baseline="0" dirty="0" smtClean="0">
                          <a:latin typeface="Arial Narrow" panose="020B0606020202030204" pitchFamily="34" charset="0"/>
                        </a:rPr>
                        <a:t> Bodies</a:t>
                      </a:r>
                      <a:endParaRPr lang="en-ZA" sz="16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 Narrow" panose="020B0606020202030204" pitchFamily="34" charset="0"/>
                        </a:rPr>
                        <a:t>EPWP Phase 4</a:t>
                      </a:r>
                      <a:endParaRPr lang="en-ZA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8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thank you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pic>
        <p:nvPicPr>
          <p:cNvPr id="5" name="Picture 5" descr="EPWP letterhead temp-1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08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563</Words>
  <Application>Microsoft Office PowerPoint</Application>
  <PresentationFormat>On-screen Show (4:3)</PresentationFormat>
  <Paragraphs>203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PGothic</vt:lpstr>
      <vt:lpstr>Arial</vt:lpstr>
      <vt:lpstr>Arial Narrow</vt:lpstr>
      <vt:lpstr>Calibri</vt:lpstr>
      <vt:lpstr>Times</vt:lpstr>
      <vt:lpstr>Wingdings</vt:lpstr>
      <vt:lpstr>Blank</vt:lpstr>
      <vt:lpstr>   Expanded Public Works Programme 2018 Summit   Commission 4: Compliance, Monitoring and Reporting Feedback   </vt:lpstr>
      <vt:lpstr>Commission 4: Compliance, Monitoring and Reporting</vt:lpstr>
      <vt:lpstr>Commission 4: Compliance, Monitoring and Reporting</vt:lpstr>
      <vt:lpstr>Commission 4: Compliance, Monitoring and Reporting</vt:lpstr>
      <vt:lpstr>Commission 4: Compliance, Monitoring and Reporting</vt:lpstr>
      <vt:lpstr>Commission 4: Compliance, Monitoring and Reporting</vt:lpstr>
      <vt:lpstr>I thank you </vt:lpstr>
    </vt:vector>
  </TitlesOfParts>
  <Company>NDPW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Lindiwe Nkuna</dc:creator>
  <cp:lastModifiedBy>Luvuyo Mlilo</cp:lastModifiedBy>
  <cp:revision>141</cp:revision>
  <dcterms:created xsi:type="dcterms:W3CDTF">2013-08-25T13:34:29Z</dcterms:created>
  <dcterms:modified xsi:type="dcterms:W3CDTF">2018-11-14T08:04:52Z</dcterms:modified>
</cp:coreProperties>
</file>